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9" r:id="rId2"/>
    <p:sldId id="266" r:id="rId3"/>
    <p:sldId id="274" r:id="rId4"/>
    <p:sldId id="267" r:id="rId5"/>
    <p:sldId id="268" r:id="rId6"/>
    <p:sldId id="257" r:id="rId7"/>
    <p:sldId id="271" r:id="rId8"/>
    <p:sldId id="272" r:id="rId9"/>
    <p:sldId id="275" r:id="rId10"/>
    <p:sldId id="276" r:id="rId11"/>
    <p:sldId id="258" r:id="rId12"/>
    <p:sldId id="270" r:id="rId13"/>
    <p:sldId id="273" r:id="rId14"/>
  </p:sldIdLst>
  <p:sldSz cx="9144000" cy="6858000" type="screen4x3"/>
  <p:notesSz cx="6858000" cy="9144000"/>
  <p:custDataLst>
    <p:tags r:id="rId16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iel Smit" initials="MS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1" autoAdjust="0"/>
  </p:normalViewPr>
  <p:slideViewPr>
    <p:cSldViewPr>
      <p:cViewPr varScale="1">
        <p:scale>
          <a:sx n="80" d="100"/>
          <a:sy n="80" d="100"/>
        </p:scale>
        <p:origin x="111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sink, HPC (Ron)" userId="d7035a7e-fae1-4da2-ba52-5e85dfb86a4f" providerId="ADAL" clId="{7E7879A9-3AD0-4058-8021-62F0B3DC4B44}"/>
    <pc:docChg chg="custSel modSld">
      <pc:chgData name="Mosink, HPC (Ron)" userId="d7035a7e-fae1-4da2-ba52-5e85dfb86a4f" providerId="ADAL" clId="{7E7879A9-3AD0-4058-8021-62F0B3DC4B44}" dt="2021-05-16T08:39:59.850" v="5" actId="478"/>
      <pc:docMkLst>
        <pc:docMk/>
      </pc:docMkLst>
      <pc:sldChg chg="delSp modSp mod">
        <pc:chgData name="Mosink, HPC (Ron)" userId="d7035a7e-fae1-4da2-ba52-5e85dfb86a4f" providerId="ADAL" clId="{7E7879A9-3AD0-4058-8021-62F0B3DC4B44}" dt="2021-05-16T08:39:59.850" v="5" actId="478"/>
        <pc:sldMkLst>
          <pc:docMk/>
          <pc:sldMk cId="0" sldId="258"/>
        </pc:sldMkLst>
        <pc:cxnChg chg="del mod">
          <ac:chgData name="Mosink, HPC (Ron)" userId="d7035a7e-fae1-4da2-ba52-5e85dfb86a4f" providerId="ADAL" clId="{7E7879A9-3AD0-4058-8021-62F0B3DC4B44}" dt="2021-05-16T08:39:59.850" v="5" actId="478"/>
          <ac:cxnSpMkLst>
            <pc:docMk/>
            <pc:sldMk cId="0" sldId="258"/>
            <ac:cxnSpMk id="3" creationId="{A54C8665-D0DF-459F-B5FB-C9CCB302C45F}"/>
          </ac:cxnSpMkLst>
        </pc:cxnChg>
        <pc:cxnChg chg="del">
          <ac:chgData name="Mosink, HPC (Ron)" userId="d7035a7e-fae1-4da2-ba52-5e85dfb86a4f" providerId="ADAL" clId="{7E7879A9-3AD0-4058-8021-62F0B3DC4B44}" dt="2021-05-16T08:39:59.022" v="4" actId="478"/>
          <ac:cxnSpMkLst>
            <pc:docMk/>
            <pc:sldMk cId="0" sldId="258"/>
            <ac:cxnSpMk id="10" creationId="{5D09F255-3C1A-405B-BF50-BC1F4938B890}"/>
          </ac:cxnSpMkLst>
        </pc:cxnChg>
      </pc:sldChg>
      <pc:sldChg chg="delSp mod">
        <pc:chgData name="Mosink, HPC (Ron)" userId="d7035a7e-fae1-4da2-ba52-5e85dfb86a4f" providerId="ADAL" clId="{7E7879A9-3AD0-4058-8021-62F0B3DC4B44}" dt="2021-05-16T08:39:55.912" v="3" actId="478"/>
        <pc:sldMkLst>
          <pc:docMk/>
          <pc:sldMk cId="805478955" sldId="270"/>
        </pc:sldMkLst>
        <pc:cxnChg chg="del">
          <ac:chgData name="Mosink, HPC (Ron)" userId="d7035a7e-fae1-4da2-ba52-5e85dfb86a4f" providerId="ADAL" clId="{7E7879A9-3AD0-4058-8021-62F0B3DC4B44}" dt="2021-05-16T08:39:55.912" v="3" actId="478"/>
          <ac:cxnSpMkLst>
            <pc:docMk/>
            <pc:sldMk cId="805478955" sldId="270"/>
            <ac:cxnSpMk id="7" creationId="{9692FFDB-9D7E-47EA-A3B0-C3E30F2E84C9}"/>
          </ac:cxnSpMkLst>
        </pc:cxnChg>
        <pc:cxnChg chg="del">
          <ac:chgData name="Mosink, HPC (Ron)" userId="d7035a7e-fae1-4da2-ba52-5e85dfb86a4f" providerId="ADAL" clId="{7E7879A9-3AD0-4058-8021-62F0B3DC4B44}" dt="2021-05-16T08:39:54.490" v="2" actId="478"/>
          <ac:cxnSpMkLst>
            <pc:docMk/>
            <pc:sldMk cId="805478955" sldId="270"/>
            <ac:cxnSpMk id="9" creationId="{956C99C0-6B05-475E-8DF0-A9A1441D3216}"/>
          </ac:cxnSpMkLst>
        </pc:cxnChg>
      </pc:sldChg>
      <pc:sldChg chg="delSp mod">
        <pc:chgData name="Mosink, HPC (Ron)" userId="d7035a7e-fae1-4da2-ba52-5e85dfb86a4f" providerId="ADAL" clId="{7E7879A9-3AD0-4058-8021-62F0B3DC4B44}" dt="2021-05-16T08:39:50.973" v="1" actId="478"/>
        <pc:sldMkLst>
          <pc:docMk/>
          <pc:sldMk cId="4023370623" sldId="273"/>
        </pc:sldMkLst>
        <pc:cxnChg chg="del">
          <ac:chgData name="Mosink, HPC (Ron)" userId="d7035a7e-fae1-4da2-ba52-5e85dfb86a4f" providerId="ADAL" clId="{7E7879A9-3AD0-4058-8021-62F0B3DC4B44}" dt="2021-05-16T08:39:49.285" v="0" actId="478"/>
          <ac:cxnSpMkLst>
            <pc:docMk/>
            <pc:sldMk cId="4023370623" sldId="273"/>
            <ac:cxnSpMk id="3" creationId="{59199A00-0A51-44E6-8139-1BA8C9614FA4}"/>
          </ac:cxnSpMkLst>
        </pc:cxnChg>
        <pc:cxnChg chg="del">
          <ac:chgData name="Mosink, HPC (Ron)" userId="d7035a7e-fae1-4da2-ba52-5e85dfb86a4f" providerId="ADAL" clId="{7E7879A9-3AD0-4058-8021-62F0B3DC4B44}" dt="2021-05-16T08:39:50.973" v="1" actId="478"/>
          <ac:cxnSpMkLst>
            <pc:docMk/>
            <pc:sldMk cId="4023370623" sldId="273"/>
            <ac:cxnSpMk id="7" creationId="{8009B27A-4F73-4337-9E03-D0AE496A763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B35C9A-E170-4607-8EC8-0851105BF3CA}" type="datetimeFigureOut">
              <a:rPr lang="nl-NL" smtClean="0"/>
              <a:pPr/>
              <a:t>16-5-2021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91C5DA-D646-4CE7-9DF6-2B50DC1E043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0134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17412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E5808E4-83A8-4B45-8016-E790E22DBE83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2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099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1843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EBF4F43C-2E48-41C3-85C5-794A2D5A8166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4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230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19460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0DF8EF13-1B45-479A-A2BB-0F036BCC05F7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5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7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224B2A-517D-4074-9C97-DAB32EA6EA3C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94108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3A692-ECD0-42BF-B172-285DB06F9C5F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21652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8E04FC-9246-40B7-86B0-21FC8DA3244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14388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78669-9163-4AFD-AC5A-B15A4928C01E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11293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FA1E9F-0FE2-403B-9C89-5D6D558DFC9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4110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3C050-F067-40D9-9E56-2111708557A7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17412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A10EC-1E7F-446E-BD24-D00CE7D3491D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97422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E92E36-FC98-4FC6-9B81-763E2997E0ED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03151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C9177C-29B7-4D5B-920D-235D01C6D2CA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67365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FC456-7271-4F15-A105-A011DD795DF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F937B0-2AC6-4D4F-BDD1-F92E36D551DA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05701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144B4C4-F508-409B-B52D-19649972599F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4"/>
          <p:cNvSpPr>
            <a:spLocks noGrp="1"/>
          </p:cNvSpPr>
          <p:nvPr>
            <p:ph type="title"/>
          </p:nvPr>
        </p:nvSpPr>
        <p:spPr>
          <a:xfrm>
            <a:off x="561232" y="260648"/>
            <a:ext cx="8004175" cy="1143000"/>
          </a:xfrm>
        </p:spPr>
        <p:txBody>
          <a:bodyPr/>
          <a:lstStyle/>
          <a:p>
            <a:pPr eaLnBrk="1" hangingPunct="1"/>
            <a:r>
              <a:rPr lang="nl-NL" altLang="nl-NL" sz="4000" dirty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§7.4 Hoe komt het Rijk rond?</a:t>
            </a:r>
          </a:p>
        </p:txBody>
      </p:sp>
      <p:sp>
        <p:nvSpPr>
          <p:cNvPr id="13314" name="Tijdelijke aanduiding voor inhoud 8"/>
          <p:cNvSpPr>
            <a:spLocks noGrp="1"/>
          </p:cNvSpPr>
          <p:nvPr>
            <p:ph idx="1"/>
          </p:nvPr>
        </p:nvSpPr>
        <p:spPr>
          <a:xfrm>
            <a:off x="827088" y="2060575"/>
            <a:ext cx="7991475" cy="3562350"/>
          </a:xfrm>
        </p:spPr>
        <p:txBody>
          <a:bodyPr/>
          <a:lstStyle/>
          <a:p>
            <a:pPr marL="0" indent="-514350" eaLnBrk="1" hangingPunct="1">
              <a:buClr>
                <a:srgbClr val="92D050"/>
              </a:buClr>
              <a:buFont typeface="Arial" panose="020B0604020202020204" pitchFamily="34" charset="0"/>
              <a:buNone/>
            </a:pPr>
            <a: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  <a:t>In deze </a:t>
            </a:r>
            <a:r>
              <a:rPr lang="nl-NL" altLang="nl-NL" dirty="0" err="1">
                <a:latin typeface="Arial" panose="020B0604020202020204" pitchFamily="34" charset="0"/>
                <a:cs typeface="Arial" panose="020B0604020202020204" pitchFamily="34" charset="0"/>
              </a:rPr>
              <a:t>PowerPoint-presentatie</a:t>
            </a:r>
            <a: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  <a:t> leer je: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wat de rijksbegroting is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welke gevolgen een begrotingstekort heeft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wat voor belastingen je als burger aan het Rijk betaalt</a:t>
            </a:r>
          </a:p>
        </p:txBody>
      </p:sp>
      <p:sp>
        <p:nvSpPr>
          <p:cNvPr id="1331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12986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4200" y="1916832"/>
            <a:ext cx="7804224" cy="1440160"/>
          </a:xfrm>
        </p:spPr>
        <p:txBody>
          <a:bodyPr/>
          <a:lstStyle/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- Betaal jij belastingen? </a:t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- Wat betaal jij aan de overheid? </a:t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- Zijn het directe of indirecte belastingen?</a:t>
            </a:r>
          </a:p>
        </p:txBody>
      </p:sp>
      <p:sp>
        <p:nvSpPr>
          <p:cNvPr id="3077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2015</a:t>
            </a:r>
          </a:p>
        </p:txBody>
      </p:sp>
      <p:sp>
        <p:nvSpPr>
          <p:cNvPr id="3078" name="Titel 1"/>
          <p:cNvSpPr>
            <a:spLocks/>
          </p:cNvSpPr>
          <p:nvPr/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Welke belastingen?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8256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4200" y="1889124"/>
            <a:ext cx="8102600" cy="4564211"/>
          </a:xfrm>
        </p:spPr>
        <p:txBody>
          <a:bodyPr/>
          <a:lstStyle/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Bij de loon- en inkomstenbelasting past de overheid het 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draagkrachtbeginsel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toe. </a:t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Iemand met een hoog inkomen betaalt in verhouding meer belasting dan iemand met een laag inkomen. </a:t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Als gevolg hiervan worden de verschillen tussen de netto-inkomens kleiner dan tussen de bruto-inkomens.</a:t>
            </a:r>
            <a:endParaRPr lang="nl-NL" alt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1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2015</a:t>
            </a:r>
          </a:p>
        </p:txBody>
      </p:sp>
      <p:sp>
        <p:nvSpPr>
          <p:cNvPr id="4102" name="Titel 1"/>
          <p:cNvSpPr>
            <a:spLocks/>
          </p:cNvSpPr>
          <p:nvPr/>
        </p:nvSpPr>
        <p:spPr bwMode="auto">
          <a:xfrm>
            <a:off x="457200" y="4730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4000" dirty="0">
                <a:solidFill>
                  <a:srgbClr val="54BDF2"/>
                </a:solidFill>
                <a:latin typeface="Arial" panose="020B0604020202020204" pitchFamily="34" charset="0"/>
              </a:rPr>
              <a:t>Draagkrachtbeginsel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26729" y="1828801"/>
            <a:ext cx="8094908" cy="1240160"/>
          </a:xfrm>
        </p:spPr>
        <p:txBody>
          <a:bodyPr/>
          <a:lstStyle/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De overheid past soms het 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profijtbeginsel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toe. Dat betekent dat je betaalt als je ergens gebruik van maakt.</a:t>
            </a:r>
            <a:endParaRPr lang="nl-NL" alt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3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2015</a:t>
            </a:r>
          </a:p>
        </p:txBody>
      </p:sp>
      <p:sp>
        <p:nvSpPr>
          <p:cNvPr id="12294" name="Titel 1"/>
          <p:cNvSpPr>
            <a:spLocks/>
          </p:cNvSpPr>
          <p:nvPr/>
        </p:nvSpPr>
        <p:spPr bwMode="auto">
          <a:xfrm>
            <a:off x="457200" y="486242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4000" dirty="0">
                <a:solidFill>
                  <a:srgbClr val="54BDF2"/>
                </a:solidFill>
                <a:latin typeface="Arial" panose="020B0604020202020204" pitchFamily="34" charset="0"/>
              </a:rPr>
              <a:t>Profijtbeginsel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05478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91892" y="1340768"/>
            <a:ext cx="8094908" cy="5328591"/>
          </a:xfrm>
        </p:spPr>
        <p:txBody>
          <a:bodyPr/>
          <a:lstStyle/>
          <a:p>
            <a:pPr algn="l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Autorijders hebben op drie manieren te maken met het profijtbeginsel: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In de aanschafprijs zit een bedrag voor de bpm (belasting van personenauto's en motorrijwielen).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Voor het bezit van een auto betaal je 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motorrijtuigenbelasting.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Als je tankt, betaal je accijns en btw.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overheid laat autobezitters veel belasting betalen, want voor hen worden dure wegen, viaducten en andere verkeersvoorzieningen aangelegd. En autorijden is schadelijk voor het milieu.</a:t>
            </a:r>
          </a:p>
        </p:txBody>
      </p:sp>
      <p:sp>
        <p:nvSpPr>
          <p:cNvPr id="12293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2015</a:t>
            </a:r>
          </a:p>
        </p:txBody>
      </p:sp>
      <p:sp>
        <p:nvSpPr>
          <p:cNvPr id="12294" name="Titel 1"/>
          <p:cNvSpPr>
            <a:spLocks/>
          </p:cNvSpPr>
          <p:nvPr/>
        </p:nvSpPr>
        <p:spPr bwMode="auto">
          <a:xfrm>
            <a:off x="457200" y="486242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4000" dirty="0">
                <a:solidFill>
                  <a:srgbClr val="54BDF2"/>
                </a:solidFill>
                <a:latin typeface="Arial" panose="020B0604020202020204" pitchFamily="34" charset="0"/>
              </a:rPr>
              <a:t>Profijtbeginsel en autobezitters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23370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kstvak 10"/>
          <p:cNvSpPr txBox="1">
            <a:spLocks noChangeArrowheads="1"/>
          </p:cNvSpPr>
          <p:nvPr/>
        </p:nvSpPr>
        <p:spPr bwMode="auto">
          <a:xfrm>
            <a:off x="827088" y="2852738"/>
            <a:ext cx="79216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0246" name="Rechthoek 9"/>
          <p:cNvSpPr>
            <a:spLocks noChangeArrowheads="1"/>
          </p:cNvSpPr>
          <p:nvPr/>
        </p:nvSpPr>
        <p:spPr bwMode="auto">
          <a:xfrm>
            <a:off x="935488" y="1348012"/>
            <a:ext cx="756126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dirty="0"/>
              <a:t>De </a:t>
            </a:r>
            <a:r>
              <a:rPr lang="nl-NL" altLang="nl-NL" i="1" dirty="0"/>
              <a:t>rijksbegroting</a:t>
            </a:r>
            <a:r>
              <a:rPr lang="nl-NL" altLang="nl-NL" dirty="0"/>
              <a:t> is een overzicht van alle inkomsten en uitgaven die de rijksoverheid in het komende jaar verwacht.</a:t>
            </a:r>
          </a:p>
          <a:p>
            <a:pPr eaLnBrk="1" hangingPunct="1"/>
            <a:endParaRPr lang="nl-NL" altLang="nl-NL" dirty="0"/>
          </a:p>
          <a:p>
            <a:pPr eaLnBrk="1" hangingPunct="1"/>
            <a:r>
              <a:rPr lang="nl-NL" altLang="nl-NL" dirty="0"/>
              <a:t>De </a:t>
            </a:r>
            <a:r>
              <a:rPr lang="nl-NL" altLang="nl-NL" i="1" dirty="0"/>
              <a:t>miljoenennota</a:t>
            </a:r>
            <a:r>
              <a:rPr lang="nl-NL" altLang="nl-NL" dirty="0"/>
              <a:t> is een toelichting op deze inkomsten en uitgaven.</a:t>
            </a:r>
          </a:p>
        </p:txBody>
      </p:sp>
      <p:sp>
        <p:nvSpPr>
          <p:cNvPr id="10248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2015</a:t>
            </a:r>
          </a:p>
        </p:txBody>
      </p:sp>
      <p:sp>
        <p:nvSpPr>
          <p:cNvPr id="8" name="Titel 4"/>
          <p:cNvSpPr txBox="1">
            <a:spLocks/>
          </p:cNvSpPr>
          <p:nvPr/>
        </p:nvSpPr>
        <p:spPr>
          <a:xfrm>
            <a:off x="569912" y="569913"/>
            <a:ext cx="8004175" cy="1143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4000" dirty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Miljoenennota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935488" y="3982476"/>
            <a:ext cx="74206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  <a:t>De minister van Financiën presenteert elk jaar op de derde dinsdag van september (Prinsjesdag) de rijksbegroting aan de Tweede Kamer.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17158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4"/>
          <p:cNvSpPr>
            <a:spLocks noGrp="1"/>
          </p:cNvSpPr>
          <p:nvPr>
            <p:ph type="title"/>
          </p:nvPr>
        </p:nvSpPr>
        <p:spPr>
          <a:xfrm>
            <a:off x="539552" y="260648"/>
            <a:ext cx="8004175" cy="1143000"/>
          </a:xfrm>
        </p:spPr>
        <p:txBody>
          <a:bodyPr/>
          <a:lstStyle/>
          <a:p>
            <a:pPr eaLnBrk="1" hangingPunct="1"/>
            <a:r>
              <a:rPr lang="nl-NL" altLang="nl-NL" sz="4000" dirty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miljoenennota</a:t>
            </a:r>
          </a:p>
        </p:txBody>
      </p:sp>
      <p:pic>
        <p:nvPicPr>
          <p:cNvPr id="2" name="Tijdelijke aanduiding voor inhoud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195" y="1296128"/>
            <a:ext cx="5908913" cy="4764948"/>
          </a:xfrm>
        </p:spPr>
      </p:pic>
      <p:sp>
        <p:nvSpPr>
          <p:cNvPr id="1331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59328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 idx="4294967295"/>
          </p:nvPr>
        </p:nvSpPr>
        <p:spPr/>
        <p:txBody>
          <a:bodyPr anchor="t"/>
          <a:lstStyle/>
          <a:p>
            <a:pPr eaLnBrk="1" hangingPunct="1"/>
            <a:r>
              <a:rPr lang="nl-NL" altLang="nl-NL" sz="4000" dirty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Begrotingstekort</a:t>
            </a:r>
            <a:endParaRPr lang="nl-NL" altLang="nl-NL" sz="3600" dirty="0">
              <a:solidFill>
                <a:srgbClr val="54BD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8" name="Tekstvak 8"/>
          <p:cNvSpPr txBox="1">
            <a:spLocks noChangeArrowheads="1"/>
          </p:cNvSpPr>
          <p:nvPr/>
        </p:nvSpPr>
        <p:spPr bwMode="auto">
          <a:xfrm>
            <a:off x="755650" y="1700213"/>
            <a:ext cx="7705725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2800" dirty="0"/>
              <a:t>Als de overheid verwacht dat ze meer geld moet uitgeven dan dat er binnenkomt, is er een </a:t>
            </a:r>
            <a:r>
              <a:rPr lang="nl-NL" altLang="nl-NL" sz="2800" i="1" dirty="0"/>
              <a:t>begrotingstekort</a:t>
            </a:r>
            <a:r>
              <a:rPr lang="nl-NL" altLang="nl-NL" sz="2800" dirty="0"/>
              <a:t>.</a:t>
            </a:r>
          </a:p>
          <a:p>
            <a:pPr eaLnBrk="1" hangingPunct="1"/>
            <a:endParaRPr lang="nl-NL" altLang="nl-NL" sz="2800" dirty="0"/>
          </a:p>
          <a:p>
            <a:pPr eaLnBrk="1" hangingPunct="1"/>
            <a:r>
              <a:rPr lang="nl-NL" altLang="nl-NL" sz="2800" dirty="0"/>
              <a:t>De overheid kan dit tekort voorkomen door te bezuinigen, of door te zorgen voor extra inkomsten.</a:t>
            </a:r>
          </a:p>
          <a:p>
            <a:pPr eaLnBrk="1" hangingPunct="1"/>
            <a:r>
              <a:rPr lang="nl-NL" altLang="nl-NL" sz="2800" dirty="0"/>
              <a:t>Kan de overheid een begrotingstekort niet voorkomen, dan moet de overheid geld lenen.  </a:t>
            </a:r>
          </a:p>
        </p:txBody>
      </p:sp>
      <p:sp>
        <p:nvSpPr>
          <p:cNvPr id="11269" name="Tekstvak 11"/>
          <p:cNvSpPr txBox="1">
            <a:spLocks noChangeArrowheads="1"/>
          </p:cNvSpPr>
          <p:nvPr/>
        </p:nvSpPr>
        <p:spPr bwMode="auto">
          <a:xfrm>
            <a:off x="5364163" y="2852738"/>
            <a:ext cx="3779837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1800"/>
          </a:p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1271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2015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89976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 idx="4294967295"/>
          </p:nvPr>
        </p:nvSpPr>
        <p:spPr>
          <a:xfrm>
            <a:off x="457200" y="554289"/>
            <a:ext cx="8229600" cy="1143000"/>
          </a:xfrm>
        </p:spPr>
        <p:txBody>
          <a:bodyPr anchor="t"/>
          <a:lstStyle/>
          <a:p>
            <a:pPr eaLnBrk="1" hangingPunct="1"/>
            <a:r>
              <a:rPr lang="nl-NL" altLang="nl-NL" sz="4000" dirty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Staatsschuld</a:t>
            </a:r>
          </a:p>
        </p:txBody>
      </p:sp>
      <p:sp>
        <p:nvSpPr>
          <p:cNvPr id="11268" name="Tekstvak 8"/>
          <p:cNvSpPr txBox="1">
            <a:spLocks noChangeArrowheads="1"/>
          </p:cNvSpPr>
          <p:nvPr/>
        </p:nvSpPr>
        <p:spPr bwMode="auto">
          <a:xfrm>
            <a:off x="584200" y="1828445"/>
            <a:ext cx="7705725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2800" dirty="0"/>
              <a:t>De staatsschuld is het totaal aan leningen dat de overheid op een bepaald moment heeft.</a:t>
            </a:r>
          </a:p>
          <a:p>
            <a:r>
              <a:rPr lang="nl-NL" sz="2800" dirty="0"/>
              <a:t>Doordat de overheid in alle jaren met een begrotingstekort geld heeft geleend, is een </a:t>
            </a:r>
            <a:r>
              <a:rPr lang="nl-NL" sz="2800" i="1" dirty="0"/>
              <a:t>staatsschuld </a:t>
            </a:r>
            <a:r>
              <a:rPr lang="nl-NL" sz="2800" dirty="0"/>
              <a:t>ontstaan. </a:t>
            </a:r>
          </a:p>
          <a:p>
            <a:r>
              <a:rPr lang="nl-NL" sz="2800" dirty="0"/>
              <a:t>Die schuld daalt als de overheid aflost op de leningen. Over de staatsschuld betaalt de overheid ieder jaar rente.</a:t>
            </a:r>
            <a:endParaRPr lang="nl-NL" altLang="nl-NL" sz="2800" dirty="0"/>
          </a:p>
          <a:p>
            <a:pPr eaLnBrk="1" hangingPunct="1"/>
            <a:endParaRPr lang="nl-NL" altLang="nl-NL" sz="2800" dirty="0"/>
          </a:p>
        </p:txBody>
      </p:sp>
      <p:sp>
        <p:nvSpPr>
          <p:cNvPr id="12293" name="Tekstvak 11"/>
          <p:cNvSpPr txBox="1">
            <a:spLocks noChangeArrowheads="1"/>
          </p:cNvSpPr>
          <p:nvPr/>
        </p:nvSpPr>
        <p:spPr bwMode="auto">
          <a:xfrm>
            <a:off x="5364163" y="2852738"/>
            <a:ext cx="3779837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1800"/>
          </a:p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2295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2015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27265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4200" y="1916832"/>
            <a:ext cx="7804224" cy="4439518"/>
          </a:xfrm>
        </p:spPr>
        <p:txBody>
          <a:bodyPr/>
          <a:lstStyle/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De belangrijkste inkomsten krijgt het Rijk door belastingen. Er zijn twee groepen:</a:t>
            </a:r>
          </a:p>
          <a:p>
            <a:pPr marL="457200" indent="-457200" algn="l">
              <a:buFont typeface="+mj-lt"/>
              <a:buAutoNum type="arabicPeriod"/>
            </a:pP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Kostprijsverhogende belastingen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Belastingen op inkomen, winst en vermogen </a:t>
            </a:r>
          </a:p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Andere inkomsten van het Rijk zijn sociale premies en de 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niet-belastingontvangsten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zoals aardgasbaten, winst uit staatsbedrijven en boetes.</a:t>
            </a:r>
            <a:endParaRPr lang="nl-NL" alt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7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2015</a:t>
            </a:r>
          </a:p>
        </p:txBody>
      </p:sp>
      <p:sp>
        <p:nvSpPr>
          <p:cNvPr id="3078" name="Titel 1"/>
          <p:cNvSpPr>
            <a:spLocks/>
          </p:cNvSpPr>
          <p:nvPr/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Belastingen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4200" y="1916832"/>
            <a:ext cx="7804224" cy="4439518"/>
          </a:xfrm>
        </p:spPr>
        <p:txBody>
          <a:bodyPr/>
          <a:lstStyle/>
          <a:p>
            <a:pPr algn="l"/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Kostprijsverhogende belastingen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zijn 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indirecte belastingen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Bijvoorbeeld accijns en btw. Die zijn verwerkt in de prijs die je als consument betaalt aan de leverancier. Die draagt deze belasting af aan de overheid. Je noemt ze 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indirecte belastingen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omdat je ze via de leverancier aan de overheid betaalt.</a:t>
            </a:r>
          </a:p>
        </p:txBody>
      </p:sp>
      <p:sp>
        <p:nvSpPr>
          <p:cNvPr id="3077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2015</a:t>
            </a:r>
          </a:p>
        </p:txBody>
      </p:sp>
      <p:sp>
        <p:nvSpPr>
          <p:cNvPr id="3078" name="Titel 1"/>
          <p:cNvSpPr>
            <a:spLocks/>
          </p:cNvSpPr>
          <p:nvPr/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Indirecte belastingen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28874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4200" y="1916832"/>
            <a:ext cx="7804224" cy="4439518"/>
          </a:xfrm>
        </p:spPr>
        <p:txBody>
          <a:bodyPr/>
          <a:lstStyle/>
          <a:p>
            <a:pPr algn="l"/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Belastingen op inkomen, winst en vermogen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zijn 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directe belastingen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Je betaalt ze rechtstreeks aan de overheid. Bijvoorbeeld 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inkomstenbelasting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. Als je in loondienst werkt, houdt je werkgever op jouw salaris 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loonbelasting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in en maakt dat over aan de Belastingdienst. Bv’s en </a:t>
            </a:r>
            <a:r>
              <a:rPr lang="nl-NL" sz="2800" dirty="0" err="1">
                <a:latin typeface="Arial" panose="020B0604020202020204" pitchFamily="34" charset="0"/>
                <a:cs typeface="Arial" panose="020B0604020202020204" pitchFamily="34" charset="0"/>
              </a:rPr>
              <a:t>nv’s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betalen over hun winst 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vennootschapsbelasting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077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2015</a:t>
            </a:r>
          </a:p>
        </p:txBody>
      </p:sp>
      <p:sp>
        <p:nvSpPr>
          <p:cNvPr id="3078" name="Titel 1"/>
          <p:cNvSpPr>
            <a:spLocks/>
          </p:cNvSpPr>
          <p:nvPr/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Directe belastingen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56223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4200" y="1916832"/>
            <a:ext cx="7804224" cy="1440160"/>
          </a:xfrm>
        </p:spPr>
        <p:txBody>
          <a:bodyPr/>
          <a:lstStyle/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Kies het juiste antwoord:</a:t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Als de accijns en btw verhoogd wordt, dan is dit een verhoging van: </a:t>
            </a:r>
          </a:p>
          <a:p>
            <a:pPr algn="l"/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indirecte belastingen / directe belastingen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077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2015</a:t>
            </a:r>
          </a:p>
        </p:txBody>
      </p:sp>
      <p:sp>
        <p:nvSpPr>
          <p:cNvPr id="3078" name="Titel 1"/>
          <p:cNvSpPr>
            <a:spLocks/>
          </p:cNvSpPr>
          <p:nvPr/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Welke belastingen?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0464635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PRESENTATION_ID" val="09000e5e80a8494d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9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a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a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a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a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6c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6d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7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7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8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8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8f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95"/>
</p:tagLst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612</Words>
  <Application>Microsoft Office PowerPoint</Application>
  <PresentationFormat>Diavoorstelling (4:3)</PresentationFormat>
  <Paragraphs>63</Paragraphs>
  <Slides>13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8" baseType="lpstr">
      <vt:lpstr>Arial</vt:lpstr>
      <vt:lpstr>Calibri</vt:lpstr>
      <vt:lpstr>Corbel</vt:lpstr>
      <vt:lpstr>Times New Roman</vt:lpstr>
      <vt:lpstr>Standaardontwerp</vt:lpstr>
      <vt:lpstr>§7.4 Hoe komt het Rijk rond?</vt:lpstr>
      <vt:lpstr>PowerPoint-presentatie</vt:lpstr>
      <vt:lpstr>De miljoenennota</vt:lpstr>
      <vt:lpstr>Begrotingstekort</vt:lpstr>
      <vt:lpstr>Staatsschuld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Verzekeraar</dc:title>
  <dc:creator>Joop Mug</dc:creator>
  <cp:lastModifiedBy>Mosink, HPC (Ron)</cp:lastModifiedBy>
  <cp:revision>34</cp:revision>
  <dcterms:created xsi:type="dcterms:W3CDTF">2011-02-22T13:52:07Z</dcterms:created>
  <dcterms:modified xsi:type="dcterms:W3CDTF">2021-05-16T08:40:01Z</dcterms:modified>
</cp:coreProperties>
</file>